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sldIdLst>
    <p:sldId id="304" r:id="rId5"/>
    <p:sldId id="301" r:id="rId6"/>
    <p:sldId id="305" r:id="rId7"/>
    <p:sldId id="317" r:id="rId8"/>
    <p:sldId id="318" r:id="rId9"/>
    <p:sldId id="307" r:id="rId10"/>
    <p:sldId id="308" r:id="rId11"/>
    <p:sldId id="316" r:id="rId12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04"/>
            <p14:sldId id="301"/>
            <p14:sldId id="305"/>
            <p14:sldId id="317"/>
            <p14:sldId id="318"/>
            <p14:sldId id="307"/>
            <p14:sldId id="308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01-02-2021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can.gc.ca/eng/star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D9946-0B58-4F62-895C-F6126040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953" y="1110099"/>
            <a:ext cx="7254834" cy="52309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Go to 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Click on “Subjects”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1654" y="2171700"/>
            <a:ext cx="2097733" cy="6477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rgbClr val="294071"/>
                </a:solidFill>
                <a:hlinkClick r:id="rId3"/>
              </a:rPr>
              <a:t>https://www.statcan.gc.ca/eng/start</a:t>
            </a:r>
            <a:endParaRPr lang="en-IN" dirty="0">
              <a:solidFill>
                <a:srgbClr val="29407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Canada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 flipV="1">
            <a:off x="3971280" y="1212732"/>
            <a:ext cx="1223222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828506" y="1403230"/>
            <a:ext cx="1223222" cy="806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1" name="Rectangle 20"/>
          <p:cNvSpPr/>
          <p:nvPr/>
        </p:nvSpPr>
        <p:spPr>
          <a:xfrm flipV="1">
            <a:off x="4269676" y="1874694"/>
            <a:ext cx="583311" cy="335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2464322" y="2209800"/>
            <a:ext cx="1703636" cy="1008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3386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0C5AA-70F2-4029-88C0-CB905D0AD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667"/>
          <a:stretch/>
        </p:blipFill>
        <p:spPr>
          <a:xfrm>
            <a:off x="3457574" y="1066800"/>
            <a:ext cx="7872413" cy="4162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</a:t>
            </a:r>
            <a:r>
              <a:rPr lang="en-US" dirty="0" err="1">
                <a:solidFill>
                  <a:schemeClr val="bg1"/>
                </a:solidFill>
              </a:rPr>
              <a:t>Labour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Canada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 flipV="1">
            <a:off x="7393780" y="3276600"/>
            <a:ext cx="507207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920B6-D5AD-4B8B-9D73-7E32277C1665}"/>
              </a:ext>
            </a:extLst>
          </p:cNvPr>
          <p:cNvCxnSpPr>
            <a:cxnSpLocks/>
          </p:cNvCxnSpPr>
          <p:nvPr/>
        </p:nvCxnSpPr>
        <p:spPr>
          <a:xfrm>
            <a:off x="2338387" y="2286000"/>
            <a:ext cx="49530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6CD14-D0E6-488E-89B8-39D4ED87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26" y="1066800"/>
            <a:ext cx="7631164" cy="55022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“Earnings and wages by occupation, industry or sector”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Canada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719387" y="2521072"/>
            <a:ext cx="1600200" cy="3422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4319587" y="59436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89145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D2F2F3-B412-414F-88F0-D0979E2C3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640"/>
          <a:stretch/>
        </p:blipFill>
        <p:spPr>
          <a:xfrm>
            <a:off x="3415226" y="1066101"/>
            <a:ext cx="7724973" cy="44202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“Historical releases of employment and average weekly earnings (including overtime) for all employees by industry, monthly, seasonally adjusted”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Note: this could show further down the list as these items are presented by most recent release date, use the search bar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Canada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947987" y="2743200"/>
            <a:ext cx="3276600" cy="72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6300787" y="3467100"/>
            <a:ext cx="4038600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67635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AECC3-64F1-49B2-ADCD-76B9F104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26" y="1066101"/>
            <a:ext cx="7715798" cy="55632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any of the “Add/Remove” options to access the data query customization screen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Canada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947987" y="2743200"/>
            <a:ext cx="38862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6910387" y="4267200"/>
            <a:ext cx="236220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216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D2C35-2CB1-43D4-AB3E-319ED127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26" y="1072978"/>
            <a:ext cx="7381361" cy="55068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“Estimate” tab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“Average weekly earnings including overtime for all employees”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“Apply”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Canada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871787" y="2590800"/>
            <a:ext cx="1524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4471987" y="2726724"/>
            <a:ext cx="2514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DDE21C-458F-4A50-9FFD-2692781F0C03}"/>
              </a:ext>
            </a:extLst>
          </p:cNvPr>
          <p:cNvCxnSpPr>
            <a:cxnSpLocks/>
          </p:cNvCxnSpPr>
          <p:nvPr/>
        </p:nvCxnSpPr>
        <p:spPr>
          <a:xfrm flipV="1">
            <a:off x="2850071" y="1866900"/>
            <a:ext cx="2231516" cy="107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98471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499AC-A175-4F58-9290-B86A7C055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86" y="1072978"/>
            <a:ext cx="7357001" cy="54887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“NAICS” tab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Select the industry of interest. For example “Architectural and structural metals manufacturing [3323]”.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Note: the digits refer to the first few digits of the NAICS code of the industry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“Apply” (below)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Canada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935034" y="2590800"/>
            <a:ext cx="2222753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5244283" y="5249562"/>
            <a:ext cx="2286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E0B5FB-D0C5-4F9D-ABBC-EDE7DC6FA588}"/>
              </a:ext>
            </a:extLst>
          </p:cNvPr>
          <p:cNvCxnSpPr>
            <a:cxnSpLocks/>
          </p:cNvCxnSpPr>
          <p:nvPr/>
        </p:nvCxnSpPr>
        <p:spPr>
          <a:xfrm flipV="1">
            <a:off x="2850071" y="1828800"/>
            <a:ext cx="2688716" cy="1459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82660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15C496-C631-4581-A52F-254DCF675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86" y="1072978"/>
            <a:ext cx="7357001" cy="54887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“Reference period” tab and select the time period of interest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Click on “Apply”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The monthly average weekly earnings values are displayed in a table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Data can be downloaded in Excel (csv) format by clicking “Download options”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Labor Cost Index data for Canada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7215187" y="2057400"/>
            <a:ext cx="990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 flipV="1">
            <a:off x="4243387" y="2336824"/>
            <a:ext cx="2895600" cy="253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270FA5-FC09-4977-A736-503FDD4B709C}"/>
              </a:ext>
            </a:extLst>
          </p:cNvPr>
          <p:cNvCxnSpPr>
            <a:cxnSpLocks/>
          </p:cNvCxnSpPr>
          <p:nvPr/>
        </p:nvCxnSpPr>
        <p:spPr>
          <a:xfrm>
            <a:off x="2643187" y="1828800"/>
            <a:ext cx="5562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989802-3EEC-4DB5-9DCA-D4DD24F24C3D}"/>
              </a:ext>
            </a:extLst>
          </p:cNvPr>
          <p:cNvCxnSpPr>
            <a:cxnSpLocks/>
          </p:cNvCxnSpPr>
          <p:nvPr/>
        </p:nvCxnSpPr>
        <p:spPr>
          <a:xfrm>
            <a:off x="2899029" y="4032128"/>
            <a:ext cx="103955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BF03B10-772C-4D44-B002-4E76A296175C}"/>
              </a:ext>
            </a:extLst>
          </p:cNvPr>
          <p:cNvSpPr/>
          <p:nvPr/>
        </p:nvSpPr>
        <p:spPr>
          <a:xfrm flipV="1">
            <a:off x="9163435" y="3069668"/>
            <a:ext cx="990600" cy="253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824627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99A625-7050-40F8-800D-FEF5ACE5F780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b58ae008-966b-4bff-8a7d-37abbecab933"/>
    <ds:schemaRef ds:uri="http://purl.org/dc/elements/1.1/"/>
    <ds:schemaRef ds:uri="ff8bcfcb-4344-44cf-9f08-daa529b9a53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E2C388-3FF2-4F85-A890-49800C26648F}"/>
</file>

<file path=customXml/itemProps3.xml><?xml version="1.0" encoding="utf-8"?>
<ds:datastoreItem xmlns:ds="http://schemas.openxmlformats.org/officeDocument/2006/customXml" ds:itemID="{1C5DB633-273C-4D68-BA7B-6135E44059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Custom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Wingdings 2</vt:lpstr>
      <vt:lpstr>Concourse</vt:lpstr>
      <vt:lpstr>Procedure to obtain Labor Cost Index data for Canada</vt:lpstr>
      <vt:lpstr>Procedure to obtain Labor Cost Index data for Canada</vt:lpstr>
      <vt:lpstr>Procedure to obtain Labor Cost Index data for Canada</vt:lpstr>
      <vt:lpstr>Procedure to obtain Labor Cost Index data for Canada</vt:lpstr>
      <vt:lpstr>Procedure to obtain Labor Cost Index data for Canada</vt:lpstr>
      <vt:lpstr>Procedure to obtain Labor Cost Index data for Canada</vt:lpstr>
      <vt:lpstr>Procedure to obtain Labor Cost Index data for Canada</vt:lpstr>
      <vt:lpstr>Procedure to obtain Labor Cost Index data for Canada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2015-11-27T11:15:46Z</dcterms:created>
  <dcterms:modified xsi:type="dcterms:W3CDTF">2021-02-01T08:19:05Z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